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5" r:id="rId3"/>
    <p:sldMasterId id="2147483686" r:id="rId4"/>
    <p:sldMasterId id="2147483687" r:id="rId5"/>
    <p:sldMasterId id="2147483688" r:id="rId6"/>
    <p:sldMasterId id="2147483689" r:id="rId7"/>
    <p:sldMasterId id="2147483690" r:id="rId8"/>
    <p:sldMasterId id="2147483691" r:id="rId9"/>
    <p:sldMasterId id="2147483692" r:id="rId10"/>
    <p:sldMasterId id="2147483693" r:id="rId11"/>
    <p:sldMasterId id="2147483694" r:id="rId12"/>
  </p:sldMasterIdLst>
  <p:notesMasterIdLst>
    <p:notesMasterId r:id="rId20"/>
  </p:notesMasterIdLst>
  <p:sldIdLst>
    <p:sldId id="256" r:id="rId13"/>
    <p:sldId id="267" r:id="rId14"/>
    <p:sldId id="299" r:id="rId15"/>
    <p:sldId id="296" r:id="rId16"/>
    <p:sldId id="258" r:id="rId17"/>
    <p:sldId id="297" r:id="rId18"/>
    <p:sldId id="298" r:id="rId1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513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34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81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1295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3500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3205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858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6987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771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20966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3851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8059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089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21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9098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10734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4946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13206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83942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1047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4037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7484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5714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3644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329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53930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55198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46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1458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044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4618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2326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37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022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3501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73866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33253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7994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7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87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03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47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728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427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9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278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973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216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047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707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8801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2839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68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5897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256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87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833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496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815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402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1734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85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3232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7973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178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2993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264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602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9844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6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7566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991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50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3452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87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506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6280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09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107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377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1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1166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8012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2648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4587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109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8892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410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8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7642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2372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692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8506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1625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86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7173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960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7394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1474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13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339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4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1573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5529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875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4601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482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0322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299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6218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02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0002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4455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078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4182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237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067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8428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957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2961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547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2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11117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323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67083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229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973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0053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5476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6971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24818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3991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3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en-US" altLang="zh-CN" sz="13800" dirty="0">
                <a:solidFill>
                  <a:srgbClr val="2BA854"/>
                </a:solidFill>
                <a:latin typeface="Impact" pitchFamily="34" charset="0"/>
              </a:rPr>
              <a:t>2</a:t>
            </a:r>
            <a:r>
              <a:rPr lang="en-US" altLang="zh-CN" sz="13800" dirty="0">
                <a:solidFill>
                  <a:srgbClr val="513087"/>
                </a:solidFill>
                <a:latin typeface="Impact" pitchFamily="34" charset="0"/>
              </a:rPr>
              <a:t>0</a:t>
            </a:r>
            <a:r>
              <a:rPr lang="en-US" altLang="zh-CN" sz="13800" dirty="0">
                <a:solidFill>
                  <a:srgbClr val="DE4477"/>
                </a:solidFill>
                <a:latin typeface="Impact" pitchFamily="34" charset="0"/>
              </a:rPr>
              <a:t>1</a:t>
            </a:r>
            <a:r>
              <a:rPr lang="en-US" altLang="zh-CN" sz="13800" dirty="0">
                <a:solidFill>
                  <a:srgbClr val="F4BB43"/>
                </a:solidFill>
                <a:latin typeface="Impact" pitchFamily="34" charset="0"/>
              </a:rPr>
              <a:t>8</a:t>
            </a:r>
            <a:endParaRPr lang="zh-CN" altLang="en-US" sz="13800" dirty="0">
              <a:solidFill>
                <a:srgbClr val="F4BB43"/>
              </a:solidFill>
              <a:latin typeface="Impact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4619626" y="5596731"/>
            <a:ext cx="37766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文学社内部交流网站</a:t>
            </a:r>
          </a:p>
        </p:txBody>
      </p:sp>
      <p:sp>
        <p:nvSpPr>
          <p:cNvPr id="13317" name="圆角矩形 6"/>
          <p:cNvSpPr>
            <a:spLocks noChangeArrowheads="1"/>
          </p:cNvSpPr>
          <p:nvPr/>
        </p:nvSpPr>
        <p:spPr bwMode="auto">
          <a:xfrm>
            <a:off x="4090988" y="5514975"/>
            <a:ext cx="4262437" cy="685800"/>
          </a:xfrm>
          <a:prstGeom prst="roundRect">
            <a:avLst>
              <a:gd name="adj" fmla="val 16667"/>
            </a:avLst>
          </a:prstGeom>
          <a:noFill/>
          <a:ln w="317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0"/>
          <a:stretch>
            <a:fillRect/>
          </a:stretch>
        </p:blipFill>
        <p:spPr bwMode="auto">
          <a:xfrm>
            <a:off x="5997575" y="2033588"/>
            <a:ext cx="5497513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Oval 47"/>
          <p:cNvSpPr>
            <a:spLocks noChangeArrowheads="1"/>
          </p:cNvSpPr>
          <p:nvPr/>
        </p:nvSpPr>
        <p:spPr bwMode="auto">
          <a:xfrm>
            <a:off x="5092700" y="2955925"/>
            <a:ext cx="1643063" cy="164147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7413" name="Freeform 122"/>
          <p:cNvSpPr>
            <a:spLocks/>
          </p:cNvSpPr>
          <p:nvPr/>
        </p:nvSpPr>
        <p:spPr bwMode="auto">
          <a:xfrm>
            <a:off x="5630863" y="3508375"/>
            <a:ext cx="569912" cy="569913"/>
          </a:xfrm>
          <a:custGeom>
            <a:avLst/>
            <a:gdLst>
              <a:gd name="T0" fmla="*/ 1035032905 w 290"/>
              <a:gd name="T1" fmla="*/ 699035634 h 290"/>
              <a:gd name="T2" fmla="*/ 838067387 w 290"/>
              <a:gd name="T3" fmla="*/ 718345858 h 290"/>
              <a:gd name="T4" fmla="*/ 614068389 w 290"/>
              <a:gd name="T5" fmla="*/ 490484815 h 290"/>
              <a:gd name="T6" fmla="*/ 1108412023 w 290"/>
              <a:gd name="T7" fmla="*/ 193104211 h 290"/>
              <a:gd name="T8" fmla="*/ 1023447970 w 290"/>
              <a:gd name="T9" fmla="*/ 108138044 h 290"/>
              <a:gd name="T10" fmla="*/ 390069390 w 290"/>
              <a:gd name="T11" fmla="*/ 270345110 h 290"/>
              <a:gd name="T12" fmla="*/ 158345136 w 290"/>
              <a:gd name="T13" fmla="*/ 34758797 h 290"/>
              <a:gd name="T14" fmla="*/ 34758736 w 290"/>
              <a:gd name="T15" fmla="*/ 34758797 h 290"/>
              <a:gd name="T16" fmla="*/ 34758736 w 290"/>
              <a:gd name="T17" fmla="*/ 158345414 h 290"/>
              <a:gd name="T18" fmla="*/ 270344635 w 290"/>
              <a:gd name="T19" fmla="*/ 390070075 h 290"/>
              <a:gd name="T20" fmla="*/ 108137854 w 290"/>
              <a:gd name="T21" fmla="*/ 1023451731 h 290"/>
              <a:gd name="T22" fmla="*/ 193103873 w 290"/>
              <a:gd name="T23" fmla="*/ 1108415933 h 290"/>
              <a:gd name="T24" fmla="*/ 490481989 w 290"/>
              <a:gd name="T25" fmla="*/ 614071431 h 290"/>
              <a:gd name="T26" fmla="*/ 714482953 w 290"/>
              <a:gd name="T27" fmla="*/ 838070823 h 290"/>
              <a:gd name="T28" fmla="*/ 699034407 w 290"/>
              <a:gd name="T29" fmla="*/ 1038898338 h 290"/>
              <a:gd name="T30" fmla="*/ 783998460 w 290"/>
              <a:gd name="T31" fmla="*/ 1120002854 h 290"/>
              <a:gd name="T32" fmla="*/ 903723215 w 290"/>
              <a:gd name="T33" fmla="*/ 903726766 h 290"/>
              <a:gd name="T34" fmla="*/ 1119998923 w 290"/>
              <a:gd name="T35" fmla="*/ 784001801 h 290"/>
              <a:gd name="T36" fmla="*/ 1035032905 w 290"/>
              <a:gd name="T37" fmla="*/ 699035634 h 2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7" name="文本框 9"/>
          <p:cNvSpPr txBox="1">
            <a:spLocks noChangeArrowheads="1"/>
          </p:cNvSpPr>
          <p:nvPr/>
        </p:nvSpPr>
        <p:spPr bwMode="auto">
          <a:xfrm>
            <a:off x="1917700" y="539750"/>
            <a:ext cx="649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767171"/>
                </a:solidFill>
                <a:latin typeface="Arial" pitchFamily="34" charset="0"/>
                <a:cs typeface="Arial" pitchFamily="34" charset="0"/>
              </a:rPr>
              <a:t>思路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2DE6C7-E77F-4A8C-A482-3A5379A8772C}"/>
              </a:ext>
            </a:extLst>
          </p:cNvPr>
          <p:cNvSpPr txBox="1"/>
          <p:nvPr/>
        </p:nvSpPr>
        <p:spPr>
          <a:xfrm>
            <a:off x="513806" y="2033588"/>
            <a:ext cx="44674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目的：促进社团成员间的文学交流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原因：经历一年成为部长，莽原满足了高中时代的我关于社团的部分幻想，然而美中不足的是，在我看来社团内的文学氛围不足，成员间的交流也不足。我愿尽微薄之力改善现状，用技术的手段。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想法：为保持网站会员的纯净，拟采用邀请码注册的方式；界面仿照豆瓣的风格，至简至美；基本功能为文章的发布与评论，更多拓展等完成基本功能后再考虑。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0"/>
          <a:stretch>
            <a:fillRect/>
          </a:stretch>
        </p:blipFill>
        <p:spPr bwMode="auto">
          <a:xfrm>
            <a:off x="5997575" y="2033588"/>
            <a:ext cx="5497513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Oval 47"/>
          <p:cNvSpPr>
            <a:spLocks noChangeArrowheads="1"/>
          </p:cNvSpPr>
          <p:nvPr/>
        </p:nvSpPr>
        <p:spPr bwMode="auto">
          <a:xfrm>
            <a:off x="5092700" y="2955925"/>
            <a:ext cx="1643063" cy="164147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7413" name="Freeform 122"/>
          <p:cNvSpPr>
            <a:spLocks/>
          </p:cNvSpPr>
          <p:nvPr/>
        </p:nvSpPr>
        <p:spPr bwMode="auto">
          <a:xfrm>
            <a:off x="5630863" y="3508375"/>
            <a:ext cx="569912" cy="569913"/>
          </a:xfrm>
          <a:custGeom>
            <a:avLst/>
            <a:gdLst>
              <a:gd name="T0" fmla="*/ 1035032905 w 290"/>
              <a:gd name="T1" fmla="*/ 699035634 h 290"/>
              <a:gd name="T2" fmla="*/ 838067387 w 290"/>
              <a:gd name="T3" fmla="*/ 718345858 h 290"/>
              <a:gd name="T4" fmla="*/ 614068389 w 290"/>
              <a:gd name="T5" fmla="*/ 490484815 h 290"/>
              <a:gd name="T6" fmla="*/ 1108412023 w 290"/>
              <a:gd name="T7" fmla="*/ 193104211 h 290"/>
              <a:gd name="T8" fmla="*/ 1023447970 w 290"/>
              <a:gd name="T9" fmla="*/ 108138044 h 290"/>
              <a:gd name="T10" fmla="*/ 390069390 w 290"/>
              <a:gd name="T11" fmla="*/ 270345110 h 290"/>
              <a:gd name="T12" fmla="*/ 158345136 w 290"/>
              <a:gd name="T13" fmla="*/ 34758797 h 290"/>
              <a:gd name="T14" fmla="*/ 34758736 w 290"/>
              <a:gd name="T15" fmla="*/ 34758797 h 290"/>
              <a:gd name="T16" fmla="*/ 34758736 w 290"/>
              <a:gd name="T17" fmla="*/ 158345414 h 290"/>
              <a:gd name="T18" fmla="*/ 270344635 w 290"/>
              <a:gd name="T19" fmla="*/ 390070075 h 290"/>
              <a:gd name="T20" fmla="*/ 108137854 w 290"/>
              <a:gd name="T21" fmla="*/ 1023451731 h 290"/>
              <a:gd name="T22" fmla="*/ 193103873 w 290"/>
              <a:gd name="T23" fmla="*/ 1108415933 h 290"/>
              <a:gd name="T24" fmla="*/ 490481989 w 290"/>
              <a:gd name="T25" fmla="*/ 614071431 h 290"/>
              <a:gd name="T26" fmla="*/ 714482953 w 290"/>
              <a:gd name="T27" fmla="*/ 838070823 h 290"/>
              <a:gd name="T28" fmla="*/ 699034407 w 290"/>
              <a:gd name="T29" fmla="*/ 1038898338 h 290"/>
              <a:gd name="T30" fmla="*/ 783998460 w 290"/>
              <a:gd name="T31" fmla="*/ 1120002854 h 290"/>
              <a:gd name="T32" fmla="*/ 903723215 w 290"/>
              <a:gd name="T33" fmla="*/ 903726766 h 290"/>
              <a:gd name="T34" fmla="*/ 1119998923 w 290"/>
              <a:gd name="T35" fmla="*/ 784001801 h 290"/>
              <a:gd name="T36" fmla="*/ 1035032905 w 290"/>
              <a:gd name="T37" fmla="*/ 699035634 h 2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7" name="文本框 9"/>
          <p:cNvSpPr txBox="1">
            <a:spLocks noChangeArrowheads="1"/>
          </p:cNvSpPr>
          <p:nvPr/>
        </p:nvSpPr>
        <p:spPr bwMode="auto">
          <a:xfrm>
            <a:off x="1917700" y="539750"/>
            <a:ext cx="649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767171"/>
                </a:solidFill>
                <a:latin typeface="Arial" pitchFamily="34" charset="0"/>
                <a:cs typeface="Arial" pitchFamily="34" charset="0"/>
              </a:rPr>
              <a:t>思路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2DE6C7-E77F-4A8C-A482-3A5379A8772C}"/>
              </a:ext>
            </a:extLst>
          </p:cNvPr>
          <p:cNvSpPr txBox="1"/>
          <p:nvPr/>
        </p:nvSpPr>
        <p:spPr>
          <a:xfrm>
            <a:off x="513806" y="2033588"/>
            <a:ext cx="44674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主界面：文章陈列，登录框，超链接等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文章浏览界面：文章内容，评论等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文章编辑界面：可添加图片甚至音频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个人中心：个人信息编辑，一些数据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（可移步至</a:t>
            </a:r>
            <a:r>
              <a:rPr lang="en-US" altLang="zh-CN" dirty="0"/>
              <a:t>plan.mp</a:t>
            </a:r>
            <a:r>
              <a:rPr lang="zh-CN" altLang="en-US" dirty="0"/>
              <a:t>文件了解粗略设计）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82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84EAC0-AC69-4A9F-9DD0-320984563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06" y="0"/>
            <a:ext cx="6146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5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02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12B97D-12E3-44FC-B0C8-3B12E9A508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07" b="1059"/>
          <a:stretch/>
        </p:blipFill>
        <p:spPr>
          <a:xfrm>
            <a:off x="6467711" y="275951"/>
            <a:ext cx="4655454" cy="63812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DFE52A-1039-4646-9482-C63DF5F92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03"/>
          <a:stretch/>
        </p:blipFill>
        <p:spPr>
          <a:xfrm>
            <a:off x="1429270" y="238397"/>
            <a:ext cx="4753188" cy="63812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39C81C-B6A8-472A-9A94-B835C9CD2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804" y="0"/>
            <a:ext cx="6052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3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6C782D-AFAB-4F89-A4B3-83937606B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5" y="0"/>
            <a:ext cx="6057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1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Pages>0</Pages>
  <Words>173</Words>
  <Characters>0</Characters>
  <Application>Microsoft Office PowerPoint</Application>
  <DocSecurity>0</DocSecurity>
  <PresentationFormat>宽屏</PresentationFormat>
  <Lines>0</Lines>
  <Paragraphs>22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7</vt:i4>
      </vt:variant>
    </vt:vector>
  </HeadingPairs>
  <TitlesOfParts>
    <vt:vector size="27" baseType="lpstr">
      <vt:lpstr>方正兰亭超细黑简体</vt:lpstr>
      <vt:lpstr>迷你简菱心</vt:lpstr>
      <vt:lpstr>宋体</vt:lpstr>
      <vt:lpstr>微软雅黑</vt:lpstr>
      <vt:lpstr>Arial</vt:lpstr>
      <vt:lpstr>Calibri</vt:lpstr>
      <vt:lpstr>Calibri Light</vt:lpstr>
      <vt:lpstr>Impact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bast0297</cp:lastModifiedBy>
  <cp:revision>27</cp:revision>
  <dcterms:created xsi:type="dcterms:W3CDTF">2015-07-30T01:13:05Z</dcterms:created>
  <dcterms:modified xsi:type="dcterms:W3CDTF">2018-09-21T07:11:48Z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